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5"/>
  </p:notesMasterIdLst>
  <p:sldIdLst>
    <p:sldId id="617" r:id="rId3"/>
    <p:sldId id="604" r:id="rId4"/>
    <p:sldId id="564" r:id="rId5"/>
    <p:sldId id="565" r:id="rId6"/>
    <p:sldId id="566" r:id="rId7"/>
    <p:sldId id="605" r:id="rId8"/>
    <p:sldId id="569" r:id="rId9"/>
    <p:sldId id="567" r:id="rId10"/>
    <p:sldId id="606" r:id="rId11"/>
    <p:sldId id="568" r:id="rId12"/>
    <p:sldId id="570" r:id="rId13"/>
    <p:sldId id="618" r:id="rId14"/>
    <p:sldId id="607" r:id="rId15"/>
    <p:sldId id="571" r:id="rId16"/>
    <p:sldId id="572" r:id="rId17"/>
    <p:sldId id="573" r:id="rId18"/>
    <p:sldId id="574" r:id="rId19"/>
    <p:sldId id="575" r:id="rId20"/>
    <p:sldId id="576" r:id="rId21"/>
    <p:sldId id="577" r:id="rId22"/>
    <p:sldId id="578" r:id="rId23"/>
    <p:sldId id="580" r:id="rId24"/>
    <p:sldId id="608" r:id="rId25"/>
    <p:sldId id="609" r:id="rId26"/>
    <p:sldId id="610" r:id="rId27"/>
    <p:sldId id="579" r:id="rId28"/>
    <p:sldId id="582" r:id="rId29"/>
    <p:sldId id="584" r:id="rId30"/>
    <p:sldId id="585" r:id="rId31"/>
    <p:sldId id="611" r:id="rId32"/>
    <p:sldId id="586" r:id="rId33"/>
    <p:sldId id="587" r:id="rId34"/>
    <p:sldId id="588" r:id="rId35"/>
    <p:sldId id="589" r:id="rId36"/>
    <p:sldId id="590" r:id="rId37"/>
    <p:sldId id="592" r:id="rId38"/>
    <p:sldId id="583" r:id="rId39"/>
    <p:sldId id="581" r:id="rId40"/>
    <p:sldId id="612" r:id="rId41"/>
    <p:sldId id="594" r:id="rId42"/>
    <p:sldId id="595" r:id="rId43"/>
    <p:sldId id="613" r:id="rId44"/>
    <p:sldId id="614" r:id="rId45"/>
    <p:sldId id="593" r:id="rId46"/>
    <p:sldId id="597" r:id="rId47"/>
    <p:sldId id="616" r:id="rId48"/>
    <p:sldId id="615" r:id="rId49"/>
    <p:sldId id="598" r:id="rId50"/>
    <p:sldId id="600" r:id="rId51"/>
    <p:sldId id="601" r:id="rId52"/>
    <p:sldId id="602" r:id="rId53"/>
    <p:sldId id="60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47" autoAdjust="0"/>
  </p:normalViewPr>
  <p:slideViewPr>
    <p:cSldViewPr>
      <p:cViewPr>
        <p:scale>
          <a:sx n="81" d="100"/>
          <a:sy n="81" d="100"/>
        </p:scale>
        <p:origin x="-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150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40380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r="15323"/>
          <a:stretch/>
        </p:blipFill>
        <p:spPr>
          <a:xfrm>
            <a:off x="4932040" y="2005871"/>
            <a:ext cx="3278222" cy="3360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Filters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3974" b="6190"/>
          <a:stretch/>
        </p:blipFill>
        <p:spPr>
          <a:xfrm>
            <a:off x="489541" y="2405397"/>
            <a:ext cx="3952429" cy="2587557"/>
          </a:xfrm>
        </p:spPr>
      </p:pic>
      <p:sp>
        <p:nvSpPr>
          <p:cNvPr id="6" name="TextBox 5"/>
          <p:cNvSpPr txBox="1"/>
          <p:nvPr/>
        </p:nvSpPr>
        <p:spPr>
          <a:xfrm>
            <a:off x="507129" y="5397377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10.4 An air filter</a:t>
            </a:r>
            <a:endParaRPr lang="en-GB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5422465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10.5 An oil filter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4975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2312"/>
            <a:ext cx="5397386" cy="40368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Filters</a:t>
            </a:r>
            <a:endParaRPr lang="en-ZA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558924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/>
              <a:t>Figure 10.6 A fuel filter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3617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Filters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Filt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Locking devices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0414"/>
            <a:ext cx="7039694" cy="4351338"/>
          </a:xfrm>
        </p:spPr>
        <p:txBody>
          <a:bodyPr/>
          <a:lstStyle/>
          <a:p>
            <a:r>
              <a:rPr lang="en-ZA" dirty="0" smtClean="0"/>
              <a:t>Vibration may cause nuts and bolts or othe</a:t>
            </a:r>
            <a:r>
              <a:rPr lang="en-ZA" dirty="0"/>
              <a:t>r fasteners </a:t>
            </a:r>
            <a:r>
              <a:rPr lang="en-ZA" dirty="0" smtClean="0"/>
              <a:t>to loosen.</a:t>
            </a:r>
          </a:p>
          <a:p>
            <a:r>
              <a:rPr lang="en-ZA" dirty="0"/>
              <a:t>Types include:</a:t>
            </a:r>
          </a:p>
          <a:p>
            <a:pPr lvl="1"/>
            <a:r>
              <a:rPr lang="en-ZA" dirty="0" smtClean="0"/>
              <a:t>Epoxy and adhesives.</a:t>
            </a:r>
          </a:p>
          <a:p>
            <a:pPr lvl="1"/>
            <a:r>
              <a:rPr lang="en-ZA" dirty="0" smtClean="0"/>
              <a:t>Spring washers.</a:t>
            </a:r>
          </a:p>
          <a:p>
            <a:pPr lvl="1"/>
            <a:r>
              <a:rPr lang="en-ZA" dirty="0" smtClean="0"/>
              <a:t>Star washers.</a:t>
            </a:r>
          </a:p>
          <a:p>
            <a:pPr lvl="1"/>
            <a:r>
              <a:rPr lang="en-ZA" dirty="0" smtClean="0"/>
              <a:t>Tab washers.</a:t>
            </a:r>
          </a:p>
          <a:p>
            <a:pPr lvl="1"/>
            <a:r>
              <a:rPr lang="en-ZA" dirty="0" smtClean="0"/>
              <a:t>Locknuts.</a:t>
            </a:r>
            <a:endParaRPr lang="en-ZA" dirty="0"/>
          </a:p>
          <a:p>
            <a:endParaRPr lang="en-Z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255243" y="3356992"/>
            <a:ext cx="409461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ZA" dirty="0" smtClean="0"/>
              <a:t>Castle nuts.</a:t>
            </a:r>
          </a:p>
          <a:p>
            <a:pPr lvl="1"/>
            <a:r>
              <a:rPr lang="en-ZA" dirty="0" smtClean="0"/>
              <a:t>Self-locking nuts.</a:t>
            </a:r>
          </a:p>
          <a:p>
            <a:pPr lvl="1"/>
            <a:r>
              <a:rPr lang="en-ZA" dirty="0" smtClean="0"/>
              <a:t>Circlips.</a:t>
            </a:r>
          </a:p>
          <a:p>
            <a:pPr lvl="1"/>
            <a:r>
              <a:rPr lang="en-ZA" dirty="0" smtClean="0"/>
              <a:t>O-rings.</a:t>
            </a:r>
          </a:p>
          <a:p>
            <a:pPr lvl="1"/>
            <a:r>
              <a:rPr lang="en-ZA" dirty="0" smtClean="0"/>
              <a:t>Gaskets and gasket sealers.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28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Locking devices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4784"/>
            <a:ext cx="5544616" cy="4034368"/>
          </a:xfrm>
        </p:spPr>
      </p:pic>
      <p:sp>
        <p:nvSpPr>
          <p:cNvPr id="5" name="TextBox 4"/>
          <p:cNvSpPr txBox="1"/>
          <p:nvPr/>
        </p:nvSpPr>
        <p:spPr>
          <a:xfrm>
            <a:off x="1979712" y="573325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10.7 Nuts and bolts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2869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Locking </a:t>
            </a:r>
            <a:r>
              <a:rPr lang="en-ZA" dirty="0" smtClean="0"/>
              <a:t>devices</a:t>
            </a:r>
            <a:endParaRPr lang="en-ZA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 t="17103" r="18908" b="13369"/>
          <a:stretch/>
        </p:blipFill>
        <p:spPr>
          <a:xfrm>
            <a:off x="2869072" y="1541539"/>
            <a:ext cx="2820045" cy="1959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53" y="3897426"/>
            <a:ext cx="2678020" cy="190783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93436"/>
            <a:ext cx="2160240" cy="2211828"/>
          </a:xfrm>
        </p:spPr>
      </p:pic>
      <p:sp>
        <p:nvSpPr>
          <p:cNvPr id="9" name="TextBox 8"/>
          <p:cNvSpPr txBox="1"/>
          <p:nvPr/>
        </p:nvSpPr>
        <p:spPr>
          <a:xfrm>
            <a:off x="2869072" y="3593436"/>
            <a:ext cx="328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10.9 Star washers with</a:t>
            </a:r>
          </a:p>
          <a:p>
            <a:r>
              <a:rPr lang="en-ZA" dirty="0"/>
              <a:t>internal teeth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5793641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10.8 A spring washer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53510" y="582313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10.10 A tab washer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4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Castle nuts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5925"/>
            <a:ext cx="2647206" cy="39688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12995" b="5131"/>
          <a:stretch/>
        </p:blipFill>
        <p:spPr>
          <a:xfrm>
            <a:off x="4191376" y="1685925"/>
            <a:ext cx="3648922" cy="3571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556" y="583941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10.11 A locknut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63438" y="5531640"/>
            <a:ext cx="3824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10.12 A castle nut with 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split </a:t>
            </a:r>
            <a:r>
              <a:rPr lang="en-ZA" dirty="0"/>
              <a:t>pin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8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Self-locking nuts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7721204" cy="1076564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two most common types of self-locking nuts are: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3744416" cy="2497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3460" y="5711333"/>
            <a:ext cx="4196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10.13 A fibre or nylon locknut</a:t>
            </a:r>
            <a:endParaRPr lang="en-GB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3033677"/>
            <a:ext cx="3367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The all-metal locknut.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The fibre or nylon locknut (‘</a:t>
            </a:r>
            <a:r>
              <a:rPr lang="en-ZA" sz="2800" dirty="0" err="1"/>
              <a:t>Nyloc</a:t>
            </a:r>
            <a:r>
              <a:rPr lang="en-ZA" sz="2800" dirty="0"/>
              <a:t>’ nut).</a:t>
            </a:r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9407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O-rings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90689"/>
            <a:ext cx="5356551" cy="3756075"/>
          </a:xfrm>
        </p:spPr>
      </p:pic>
      <p:sp>
        <p:nvSpPr>
          <p:cNvPr id="5" name="TextBox 4"/>
          <p:cNvSpPr txBox="1"/>
          <p:nvPr/>
        </p:nvSpPr>
        <p:spPr>
          <a:xfrm>
            <a:off x="1691680" y="5661248"/>
            <a:ext cx="4196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10.14 O-rings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3741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Gaskets and gasket sealers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Gaskets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07559"/>
            <a:ext cx="4620344" cy="415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5604013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10.15 Gaskets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37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Gaskets and gasket </a:t>
            </a:r>
            <a:r>
              <a:rPr lang="en-ZA" dirty="0" smtClean="0"/>
              <a:t>sealers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Gasket sealers</a:t>
            </a:r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30" y="1690689"/>
            <a:ext cx="1675239" cy="4397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4136" y="5680293"/>
            <a:ext cx="2975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10.16 Gasket sealer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20083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7721204" cy="1325563"/>
          </a:xfrm>
        </p:spPr>
        <p:txBody>
          <a:bodyPr/>
          <a:lstStyle/>
          <a:p>
            <a:r>
              <a:rPr lang="en-ZA" dirty="0"/>
              <a:t>Disposable gloves and rags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2719214" cy="40829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00808"/>
            <a:ext cx="4197776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517232"/>
            <a:ext cx="3800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10.17 Wearing disposable</a:t>
            </a:r>
          </a:p>
          <a:p>
            <a:r>
              <a:rPr lang="en-ZA" sz="2000" i="1" dirty="0"/>
              <a:t>gloves to protect hands</a:t>
            </a:r>
            <a:endParaRPr lang="en-GB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854723" y="4659233"/>
            <a:ext cx="341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10.18 Cleaning the dipstick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3681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Caring for engineering</a:t>
            </a:r>
            <a:br>
              <a:rPr lang="en-ZA" sz="5400" b="0" dirty="0"/>
            </a:br>
            <a:r>
              <a:rPr lang="en-ZA" sz="5400" b="0" dirty="0"/>
              <a:t>systems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10.2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697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Manufacturers’ manuals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2816"/>
            <a:ext cx="7721204" cy="6672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Mechanics and technicians use manufacturers’ manuals as aids to provide efficient and effective service and maintenance.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Available for quick and easy reference.</a:t>
            </a:r>
          </a:p>
        </p:txBody>
      </p:sp>
    </p:spTree>
    <p:extLst>
      <p:ext uri="{BB962C8B-B14F-4D97-AF65-F5344CB8AC3E}">
        <p14:creationId xmlns:p14="http://schemas.microsoft.com/office/powerpoint/2010/main" val="41830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Manufacturers’ manuals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2816"/>
            <a:ext cx="7721204" cy="6672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Includes procedures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Maintenance.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Disassembling.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Reassembling.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Inspection and adjustment of components.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Diagnostics for troubleshooting.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6111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2816"/>
            <a:ext cx="7721204" cy="6672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Preparation lists the special service tools (SSTs)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Repair procedure starts with an overview illustration showing different components and how they fit together.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ZA" sz="4400" dirty="0"/>
              <a:t>How to use a manual</a:t>
            </a:r>
            <a:br>
              <a:rPr lang="en-ZA" sz="4400" dirty="0"/>
            </a:br>
            <a:endParaRPr lang="en-ZA" sz="4400" b="0" dirty="0"/>
          </a:p>
        </p:txBody>
      </p:sp>
    </p:spTree>
    <p:extLst>
      <p:ext uri="{BB962C8B-B14F-4D97-AF65-F5344CB8AC3E}">
        <p14:creationId xmlns:p14="http://schemas.microsoft.com/office/powerpoint/2010/main" val="3623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9" y="620688"/>
            <a:ext cx="7962766" cy="5184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21204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ZA" dirty="0"/>
              <a:t>How to use a manual</a:t>
            </a:r>
            <a:br>
              <a:rPr lang="en-ZA" dirty="0"/>
            </a:br>
            <a:endParaRPr lang="en-ZA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71999" y="566124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10.20 An example of an overview illustration of a car differential assembly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4561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21204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ZA" dirty="0"/>
              <a:t>How to use a </a:t>
            </a:r>
            <a:r>
              <a:rPr lang="en-ZA" dirty="0" smtClean="0"/>
              <a:t>manual</a:t>
            </a:r>
            <a:r>
              <a:rPr lang="en-ZA" dirty="0"/>
              <a:t/>
            </a:r>
            <a:br>
              <a:rPr lang="en-ZA" dirty="0"/>
            </a:br>
            <a:endParaRPr lang="en-ZA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46468"/>
            <a:ext cx="7051173" cy="5224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945118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10.21 An example of a differential assembly procedure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9301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50919"/>
            <a:ext cx="7721204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ZA" dirty="0"/>
              <a:t>How to use a </a:t>
            </a:r>
            <a:r>
              <a:rPr lang="en-ZA" dirty="0" smtClean="0"/>
              <a:t>manual</a:t>
            </a:r>
            <a:r>
              <a:rPr lang="en-ZA" dirty="0"/>
              <a:t/>
            </a:r>
            <a:br>
              <a:rPr lang="en-ZA" dirty="0"/>
            </a:br>
            <a:endParaRPr lang="en-ZA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7972724" cy="3248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203839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10.22 Adjusting the dial indicator and measuring the thickness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of </a:t>
            </a:r>
            <a:r>
              <a:rPr lang="en-ZA" sz="2000" i="1" dirty="0"/>
              <a:t>the shim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8985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28" y="548680"/>
            <a:ext cx="7721204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ZA" dirty="0"/>
              <a:t>How to use a </a:t>
            </a:r>
            <a:r>
              <a:rPr lang="en-ZA" dirty="0" smtClean="0"/>
              <a:t>manual</a:t>
            </a:r>
            <a:r>
              <a:rPr lang="en-ZA" dirty="0"/>
              <a:t/>
            </a:r>
            <a:br>
              <a:rPr lang="en-ZA" dirty="0"/>
            </a:br>
            <a:endParaRPr lang="en-ZA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521990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10.22 Adjusting the dial indicator and measuring the thickness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of </a:t>
            </a:r>
            <a:r>
              <a:rPr lang="en-ZA" sz="2000" i="1" dirty="0"/>
              <a:t>the shim</a:t>
            </a:r>
            <a:endParaRPr lang="en-GB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8" y="1740191"/>
            <a:ext cx="7796571" cy="32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4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Maintaining engineering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6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10" y="1124744"/>
            <a:ext cx="7721204" cy="6672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A bearing is a device in a machine that allows two parts to rotate or move in contact with each other with reduced friction.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Types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/>
              <a:t>Ball bearings.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/>
              <a:t>Tapered roller bearings.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/>
              <a:t>Cylindrical roller bearings.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/>
              <a:t>Needle roller bearings.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/>
              <a:t>Sleeve bearings.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/>
              <a:t>Thrust bearings.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9110" y="260648"/>
            <a:ext cx="7721204" cy="1325563"/>
          </a:xfrm>
        </p:spPr>
        <p:txBody>
          <a:bodyPr>
            <a:normAutofit/>
          </a:bodyPr>
          <a:lstStyle/>
          <a:p>
            <a:pPr marL="0" indent="0"/>
            <a:r>
              <a:rPr lang="en-ZA" sz="4400" dirty="0" smtClean="0"/>
              <a:t>Bearings</a:t>
            </a:r>
            <a:r>
              <a:rPr lang="en-ZA" sz="4400" dirty="0"/>
              <a:t/>
            </a:r>
            <a:br>
              <a:rPr lang="en-ZA" sz="4400" dirty="0"/>
            </a:br>
            <a:endParaRPr lang="en-ZA" sz="4400" b="0" dirty="0"/>
          </a:p>
        </p:txBody>
      </p:sp>
    </p:spTree>
    <p:extLst>
      <p:ext uri="{BB962C8B-B14F-4D97-AF65-F5344CB8AC3E}">
        <p14:creationId xmlns:p14="http://schemas.microsoft.com/office/powerpoint/2010/main" val="35493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Bearings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1844824"/>
            <a:ext cx="2573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dirty="0"/>
              <a:t>Ball bearings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36308"/>
            <a:ext cx="2921112" cy="4284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5579032"/>
            <a:ext cx="3083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10.24 A ball bearing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9696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24626"/>
            <a:ext cx="5061322" cy="3386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Bearings</a:t>
            </a:r>
            <a:endParaRPr lang="en-ZA" b="0" i="1" dirty="0"/>
          </a:p>
        </p:txBody>
      </p:sp>
      <p:sp>
        <p:nvSpPr>
          <p:cNvPr id="4" name="Rectangle 3"/>
          <p:cNvSpPr/>
          <p:nvPr/>
        </p:nvSpPr>
        <p:spPr>
          <a:xfrm>
            <a:off x="628650" y="1844824"/>
            <a:ext cx="28970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dirty="0"/>
              <a:t>Tapered roller </a:t>
            </a:r>
          </a:p>
          <a:p>
            <a:r>
              <a:rPr lang="en-ZA" sz="3600" dirty="0"/>
              <a:t>bearings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5544533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10.25 Tapered roller bearings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2560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Bearings</a:t>
            </a:r>
            <a:endParaRPr lang="en-ZA" b="0" i="1" dirty="0"/>
          </a:p>
        </p:txBody>
      </p:sp>
      <p:sp>
        <p:nvSpPr>
          <p:cNvPr id="4" name="Rectangle 3"/>
          <p:cNvSpPr/>
          <p:nvPr/>
        </p:nvSpPr>
        <p:spPr>
          <a:xfrm>
            <a:off x="628650" y="1844824"/>
            <a:ext cx="2886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dirty="0"/>
              <a:t>Cylindrical </a:t>
            </a:r>
          </a:p>
          <a:p>
            <a:r>
              <a:rPr lang="en-ZA" sz="3600" dirty="0"/>
              <a:t>roller bearings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1382" y="5373216"/>
            <a:ext cx="3638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10.26 Cylindrical roller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bearings</a:t>
            </a:r>
            <a:endParaRPr lang="en-GB" sz="20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90689"/>
            <a:ext cx="2581635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4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Bearings</a:t>
            </a:r>
            <a:endParaRPr lang="en-ZA" b="0" i="1" dirty="0"/>
          </a:p>
        </p:txBody>
      </p:sp>
      <p:sp>
        <p:nvSpPr>
          <p:cNvPr id="4" name="Rectangle 3"/>
          <p:cNvSpPr/>
          <p:nvPr/>
        </p:nvSpPr>
        <p:spPr>
          <a:xfrm>
            <a:off x="628650" y="1844824"/>
            <a:ext cx="2886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dirty="0"/>
              <a:t>Needle </a:t>
            </a:r>
          </a:p>
          <a:p>
            <a:r>
              <a:rPr lang="en-ZA" sz="3600" dirty="0"/>
              <a:t>roller bearings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558924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10.27 Needle roller bearings </a:t>
            </a:r>
            <a:endParaRPr lang="en-GB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690688"/>
            <a:ext cx="3711361" cy="37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Bearings</a:t>
            </a:r>
            <a:endParaRPr lang="en-ZA" b="0" i="1" dirty="0"/>
          </a:p>
        </p:txBody>
      </p:sp>
      <p:sp>
        <p:nvSpPr>
          <p:cNvPr id="4" name="Rectangle 3"/>
          <p:cNvSpPr/>
          <p:nvPr/>
        </p:nvSpPr>
        <p:spPr>
          <a:xfrm>
            <a:off x="628650" y="1844824"/>
            <a:ext cx="17844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dirty="0"/>
              <a:t>Sleeve </a:t>
            </a:r>
          </a:p>
          <a:p>
            <a:r>
              <a:rPr lang="en-ZA" sz="3600" dirty="0"/>
              <a:t>bearings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8" y="5733256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10.28 A sleeve bearing</a:t>
            </a:r>
            <a:endParaRPr lang="en-GB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4901"/>
            <a:ext cx="3473290" cy="37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Bearings</a:t>
            </a:r>
            <a:endParaRPr lang="en-ZA" b="0" i="1" dirty="0"/>
          </a:p>
        </p:txBody>
      </p:sp>
      <p:sp>
        <p:nvSpPr>
          <p:cNvPr id="4" name="Rectangle 3"/>
          <p:cNvSpPr/>
          <p:nvPr/>
        </p:nvSpPr>
        <p:spPr>
          <a:xfrm>
            <a:off x="628650" y="1844824"/>
            <a:ext cx="25635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dirty="0"/>
              <a:t>Thrust </a:t>
            </a:r>
          </a:p>
          <a:p>
            <a:r>
              <a:rPr lang="en-ZA" sz="3600" dirty="0"/>
              <a:t>ball bearings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896" y="544623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10.29 Thrust ball bearings</a:t>
            </a:r>
            <a:endParaRPr lang="en-GB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88840"/>
            <a:ext cx="4104456" cy="315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Bearing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2816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following factors affect bearing life: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2708920"/>
            <a:ext cx="68236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Lubrication.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Improper care in mounting, resulting in contamination, misalignment and deformation.</a:t>
            </a:r>
          </a:p>
        </p:txBody>
      </p:sp>
    </p:spTree>
    <p:extLst>
      <p:ext uri="{BB962C8B-B14F-4D97-AF65-F5344CB8AC3E}">
        <p14:creationId xmlns:p14="http://schemas.microsoft.com/office/powerpoint/2010/main" val="2426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88" y="-128811"/>
            <a:ext cx="7721204" cy="1325563"/>
          </a:xfrm>
        </p:spPr>
        <p:txBody>
          <a:bodyPr/>
          <a:lstStyle/>
          <a:p>
            <a:r>
              <a:rPr lang="en-ZA" dirty="0"/>
              <a:t>Care of bearings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90872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Cleaning guidelines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628" y="1484784"/>
            <a:ext cx="76467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ZA" sz="3000" dirty="0"/>
              <a:t>Always work in a clean environment.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3000" dirty="0"/>
              <a:t>Do not use the same container for the cleaning and the final rinsing of bearings.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3000" dirty="0"/>
              <a:t>Do not use cotton waste or dirty cloths to wipe bearings – rather use lint-free rags.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3000" dirty="0"/>
              <a:t>Do not expose bearings to moisture.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3000" dirty="0"/>
              <a:t>Do not remove grease or oil from new bearings.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3000" dirty="0"/>
              <a:t>Always use the lubricant recommended by the manufacturer.</a:t>
            </a:r>
          </a:p>
        </p:txBody>
      </p:sp>
    </p:spTree>
    <p:extLst>
      <p:ext uri="{BB962C8B-B14F-4D97-AF65-F5344CB8AC3E}">
        <p14:creationId xmlns:p14="http://schemas.microsoft.com/office/powerpoint/2010/main" val="22087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21204" cy="1325563"/>
          </a:xfrm>
        </p:spPr>
        <p:txBody>
          <a:bodyPr/>
          <a:lstStyle/>
          <a:p>
            <a:r>
              <a:rPr lang="en-ZA" dirty="0"/>
              <a:t>Care of bearings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74490"/>
            <a:ext cx="4608512" cy="4964726"/>
          </a:xfrm>
        </p:spPr>
      </p:pic>
      <p:sp>
        <p:nvSpPr>
          <p:cNvPr id="10" name="TextBox 9"/>
          <p:cNvSpPr txBox="1"/>
          <p:nvPr/>
        </p:nvSpPr>
        <p:spPr>
          <a:xfrm>
            <a:off x="683568" y="5301208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10.30 </a:t>
            </a:r>
            <a:r>
              <a:rPr lang="en-ZA" sz="2000" i="1" dirty="0" smtClean="0"/>
              <a:t>Cleaning</a:t>
            </a:r>
            <a:br>
              <a:rPr lang="en-ZA" sz="2000" i="1" dirty="0" smtClean="0"/>
            </a:br>
            <a:r>
              <a:rPr lang="en-ZA" sz="2000" i="1" dirty="0" smtClean="0"/>
              <a:t>of </a:t>
            </a:r>
            <a:r>
              <a:rPr lang="en-ZA" sz="2000" i="1" dirty="0"/>
              <a:t>bearings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7918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Identifying consumables needed to maintain engineering systems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10.1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599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72" y="159221"/>
            <a:ext cx="7721204" cy="1325563"/>
          </a:xfrm>
        </p:spPr>
        <p:txBody>
          <a:bodyPr/>
          <a:lstStyle/>
          <a:p>
            <a:r>
              <a:rPr lang="en-ZA" dirty="0"/>
              <a:t>Care of </a:t>
            </a:r>
            <a:r>
              <a:rPr lang="en-ZA" dirty="0" smtClean="0"/>
              <a:t>bearings</a:t>
            </a:r>
            <a:endParaRPr lang="en-ZA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1" y="2022940"/>
            <a:ext cx="8171102" cy="34629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421" y="1484784"/>
            <a:ext cx="440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10.1 Bearing repair chart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0958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1369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Methods used to replace bearings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54163"/>
            <a:ext cx="2952328" cy="4916848"/>
          </a:xfrm>
        </p:spPr>
      </p:pic>
      <p:sp>
        <p:nvSpPr>
          <p:cNvPr id="7" name="TextBox 6"/>
          <p:cNvSpPr txBox="1"/>
          <p:nvPr/>
        </p:nvSpPr>
        <p:spPr>
          <a:xfrm>
            <a:off x="1547664" y="5363125"/>
            <a:ext cx="330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10.31 Using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an arbour </a:t>
            </a:r>
            <a:r>
              <a:rPr lang="en-ZA" sz="2000" i="1" dirty="0"/>
              <a:t>press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6103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212"/>
            <a:ext cx="81369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Methods used to replace bearings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5557" y="311228"/>
            <a:ext cx="1809274" cy="3980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85019"/>
            <a:ext cx="3980965" cy="1516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3238830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10.32 Using </a:t>
            </a:r>
            <a:r>
              <a:rPr lang="en-ZA" sz="2000" i="1" dirty="0" smtClean="0"/>
              <a:t>mechanical jaw-type </a:t>
            </a:r>
            <a:r>
              <a:rPr lang="en-ZA" sz="2000" i="1" dirty="0"/>
              <a:t>pullers</a:t>
            </a:r>
            <a:endParaRPr lang="en-GB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5723607"/>
            <a:ext cx="453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10.33 Using a slide hammer puller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0787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Power cables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2816"/>
            <a:ext cx="7721204" cy="595263"/>
          </a:xfrm>
        </p:spPr>
        <p:txBody>
          <a:bodyPr/>
          <a:lstStyle/>
          <a:p>
            <a:r>
              <a:rPr lang="en-ZA" dirty="0" smtClean="0"/>
              <a:t>Power tools have a main power cable that connects to the socket outlet by means of a plug.</a:t>
            </a:r>
          </a:p>
          <a:p>
            <a:r>
              <a:rPr lang="en-ZA" dirty="0" smtClean="0"/>
              <a:t>Most common cables:</a:t>
            </a:r>
          </a:p>
          <a:p>
            <a:pPr lvl="1"/>
            <a:r>
              <a:rPr lang="en-ZA" dirty="0" smtClean="0"/>
              <a:t>Two-core cables.</a:t>
            </a:r>
          </a:p>
          <a:p>
            <a:pPr lvl="1"/>
            <a:r>
              <a:rPr lang="en-ZA" dirty="0" smtClean="0"/>
              <a:t>Three-core cables (for devices requiring an earth).</a:t>
            </a: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749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048672" cy="3824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382" y="188640"/>
            <a:ext cx="7721204" cy="1325563"/>
          </a:xfrm>
        </p:spPr>
        <p:txBody>
          <a:bodyPr/>
          <a:lstStyle/>
          <a:p>
            <a:r>
              <a:rPr lang="en-ZA" dirty="0"/>
              <a:t>Power cables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4" y="5373216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10.35 A </a:t>
            </a:r>
            <a:r>
              <a:rPr lang="en-ZA" sz="2000" i="1" dirty="0" err="1"/>
              <a:t>multistrand</a:t>
            </a:r>
            <a:r>
              <a:rPr lang="en-ZA" sz="2000" i="1" dirty="0"/>
              <a:t> conductor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9985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170342" cy="1325563"/>
          </a:xfrm>
        </p:spPr>
        <p:txBody>
          <a:bodyPr>
            <a:normAutofit/>
          </a:bodyPr>
          <a:lstStyle/>
          <a:p>
            <a:r>
              <a:rPr lang="en-ZA" dirty="0"/>
              <a:t>Power cable </a:t>
            </a:r>
            <a:r>
              <a:rPr lang="en-ZA" dirty="0" smtClean="0"/>
              <a:t>guidelines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170342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sz="2800" dirty="0"/>
              <a:t>Check extension leads regularly.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Check the size of a damaged cable when replacing it.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Store the cable neatly.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Attend to damaged or frayed cables before using equipment.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Do not place extension leads or cables under carpets.</a:t>
            </a:r>
          </a:p>
        </p:txBody>
      </p:sp>
    </p:spTree>
    <p:extLst>
      <p:ext uri="{BB962C8B-B14F-4D97-AF65-F5344CB8AC3E}">
        <p14:creationId xmlns:p14="http://schemas.microsoft.com/office/powerpoint/2010/main" val="391886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170342" cy="1325563"/>
          </a:xfrm>
        </p:spPr>
        <p:txBody>
          <a:bodyPr>
            <a:normAutofit/>
          </a:bodyPr>
          <a:lstStyle/>
          <a:p>
            <a:r>
              <a:rPr lang="en-ZA" dirty="0"/>
              <a:t>Power cable </a:t>
            </a:r>
            <a:r>
              <a:rPr lang="en-ZA" dirty="0" smtClean="0"/>
              <a:t>guidelines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170342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ZA" sz="2800" dirty="0" smtClean="0"/>
              <a:t>Do </a:t>
            </a:r>
            <a:r>
              <a:rPr lang="en-ZA" sz="2800" dirty="0"/>
              <a:t>not extend power cables haphazardly. Ensure that plugs are easily identified with the equipment they control.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ZA" sz="2800" dirty="0"/>
              <a:t>Do not use power cables with wet hands.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ZA" sz="2800" dirty="0" smtClean="0"/>
              <a:t>Before </a:t>
            </a:r>
            <a:r>
              <a:rPr lang="en-ZA" sz="2800" dirty="0"/>
              <a:t>cleaning cables, ensure </a:t>
            </a:r>
            <a:r>
              <a:rPr lang="en-ZA" sz="2800" dirty="0" smtClean="0"/>
              <a:t>the </a:t>
            </a:r>
            <a:r>
              <a:rPr lang="en-ZA" sz="2800" dirty="0"/>
              <a:t>power supply is switched off and the plug removed from the socket</a:t>
            </a:r>
            <a:r>
              <a:rPr lang="en-ZA" sz="2800" dirty="0" smtClean="0"/>
              <a:t>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ZA" sz="2800" dirty="0"/>
              <a:t>When stripping insulation from a power cable, avoid cutting the conductor strands. If you cut any strands by mistake, </a:t>
            </a:r>
            <a:r>
              <a:rPr lang="en-ZA" sz="2800" dirty="0" err="1"/>
              <a:t>restrip</a:t>
            </a:r>
            <a:r>
              <a:rPr lang="en-ZA" sz="2800" dirty="0"/>
              <a:t> the insulation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403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170342" cy="1325563"/>
          </a:xfrm>
        </p:spPr>
        <p:txBody>
          <a:bodyPr>
            <a:normAutofit/>
          </a:bodyPr>
          <a:lstStyle/>
          <a:p>
            <a:r>
              <a:rPr lang="en-ZA" dirty="0"/>
              <a:t>Power cable </a:t>
            </a:r>
            <a:r>
              <a:rPr lang="en-ZA" dirty="0" smtClean="0"/>
              <a:t>guidelines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170342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10"/>
            </a:pPr>
            <a:r>
              <a:rPr lang="en-ZA" sz="2800" dirty="0" smtClean="0"/>
              <a:t>When </a:t>
            </a:r>
            <a:r>
              <a:rPr lang="en-ZA" sz="2800" dirty="0"/>
              <a:t>terminating a cable, ensure that the insulation is maintained up to the terminal and that there are no stray or loose strands of wire.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ZA" sz="2800" dirty="0"/>
              <a:t>If a cable clamp is provided, make sure that you use it and that it is screwed tightly enough to prevent the cord outer sheathing from being pulled back outside the casing.</a:t>
            </a:r>
          </a:p>
        </p:txBody>
      </p:sp>
    </p:spTree>
    <p:extLst>
      <p:ext uri="{BB962C8B-B14F-4D97-AF65-F5344CB8AC3E}">
        <p14:creationId xmlns:p14="http://schemas.microsoft.com/office/powerpoint/2010/main" val="19070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09833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Maintenance and care of portable drilling machines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4984683" cy="3757922"/>
          </a:xfrm>
        </p:spPr>
      </p:pic>
      <p:sp>
        <p:nvSpPr>
          <p:cNvPr id="6" name="TextBox 5"/>
          <p:cNvSpPr txBox="1"/>
          <p:nvPr/>
        </p:nvSpPr>
        <p:spPr>
          <a:xfrm>
            <a:off x="1808871" y="5634988"/>
            <a:ext cx="501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10.38 Opening the drilling machine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4752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Maintenance and care of portable drilling </a:t>
            </a:r>
            <a:r>
              <a:rPr lang="en-ZA" dirty="0" smtClean="0"/>
              <a:t>machines</a:t>
            </a:r>
            <a:endParaRPr lang="en-ZA" b="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9799" y="5202490"/>
            <a:ext cx="382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10.39 Top cover removed</a:t>
            </a:r>
            <a:endParaRPr lang="en-GB" sz="20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" y="2094145"/>
            <a:ext cx="8329768" cy="2985235"/>
          </a:xfrm>
        </p:spPr>
      </p:pic>
      <p:sp>
        <p:nvSpPr>
          <p:cNvPr id="7" name="TextBox 6"/>
          <p:cNvSpPr txBox="1"/>
          <p:nvPr/>
        </p:nvSpPr>
        <p:spPr>
          <a:xfrm>
            <a:off x="4427984" y="5202490"/>
            <a:ext cx="381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10.40 Using a paintbrush </a:t>
            </a:r>
            <a:endParaRPr lang="en-ZA" dirty="0" smtClean="0"/>
          </a:p>
          <a:p>
            <a:r>
              <a:rPr lang="en-ZA" dirty="0" smtClean="0"/>
              <a:t>to remove dust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8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Defining consumables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16832"/>
            <a:ext cx="7039694" cy="4351338"/>
          </a:xfrm>
        </p:spPr>
        <p:txBody>
          <a:bodyPr/>
          <a:lstStyle/>
          <a:p>
            <a:r>
              <a:rPr lang="en-ZA" dirty="0" smtClean="0"/>
              <a:t>Consumables are substances that are used up when operating and maintaining an engineering system.</a:t>
            </a:r>
            <a:br>
              <a:rPr lang="en-ZA" dirty="0" smtClean="0"/>
            </a:br>
            <a:endParaRPr lang="en-ZA" dirty="0" smtClean="0"/>
          </a:p>
          <a:p>
            <a:r>
              <a:rPr lang="en-ZA" dirty="0" smtClean="0"/>
              <a:t>E.g. fluids (gases and liquids) and lubricants (oils or grease).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18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Maintenance and care of portable drilling </a:t>
            </a:r>
            <a:r>
              <a:rPr lang="en-ZA" dirty="0" smtClean="0"/>
              <a:t>machines</a:t>
            </a:r>
            <a:endParaRPr lang="en-ZA" b="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16330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10.41 Checking for </a:t>
            </a:r>
          </a:p>
          <a:p>
            <a:r>
              <a:rPr lang="en-ZA" dirty="0"/>
              <a:t>excessive play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5201348"/>
            <a:ext cx="381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10.42 Checking the gears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8242350" cy="2993965"/>
          </a:xfrm>
        </p:spPr>
      </p:pic>
    </p:spTree>
    <p:extLst>
      <p:ext uri="{BB962C8B-B14F-4D97-AF65-F5344CB8AC3E}">
        <p14:creationId xmlns:p14="http://schemas.microsoft.com/office/powerpoint/2010/main" val="25806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Maintenance and care of portable drilling </a:t>
            </a:r>
            <a:r>
              <a:rPr lang="en-ZA" dirty="0" smtClean="0"/>
              <a:t>machines</a:t>
            </a:r>
            <a:endParaRPr lang="en-ZA" b="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79942" y="5813609"/>
            <a:ext cx="381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10.43 Checking a brush</a:t>
            </a:r>
            <a:endParaRPr lang="en-GB" sz="2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0" y="1813966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Checking </a:t>
            </a:r>
          </a:p>
          <a:p>
            <a:pPr marL="0" indent="0">
              <a:buNone/>
            </a:pPr>
            <a:r>
              <a:rPr lang="en-ZA" dirty="0"/>
              <a:t>the brushes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2" y="1906459"/>
            <a:ext cx="4113280" cy="38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170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6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Commonly used lubricants and fluids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01998"/>
            <a:ext cx="3799334" cy="4351338"/>
          </a:xfrm>
        </p:spPr>
        <p:txBody>
          <a:bodyPr/>
          <a:lstStyle/>
          <a:p>
            <a:r>
              <a:rPr lang="en-ZA" dirty="0"/>
              <a:t>Diesel oil.</a:t>
            </a:r>
          </a:p>
          <a:p>
            <a:r>
              <a:rPr lang="en-ZA" dirty="0"/>
              <a:t>Engine oil.</a:t>
            </a:r>
          </a:p>
          <a:p>
            <a:r>
              <a:rPr lang="en-ZA" dirty="0"/>
              <a:t>Gear oil.</a:t>
            </a:r>
          </a:p>
          <a:p>
            <a:r>
              <a:rPr lang="en-ZA" dirty="0"/>
              <a:t>Grease.</a:t>
            </a:r>
          </a:p>
          <a:p>
            <a:r>
              <a:rPr lang="en-ZA" dirty="0"/>
              <a:t>Antifreeze.</a:t>
            </a:r>
          </a:p>
          <a:p>
            <a:r>
              <a:rPr lang="en-ZA" dirty="0"/>
              <a:t>Brake fluid.</a:t>
            </a:r>
          </a:p>
          <a:p>
            <a:endParaRPr lang="en-Z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51920" y="2101998"/>
            <a:ext cx="437539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Automatic transmission fluid.</a:t>
            </a:r>
          </a:p>
          <a:p>
            <a:r>
              <a:rPr lang="en-ZA" dirty="0"/>
              <a:t>Paraffin.</a:t>
            </a:r>
          </a:p>
          <a:p>
            <a:r>
              <a:rPr lang="en-ZA" dirty="0"/>
              <a:t>Solvents.</a:t>
            </a:r>
          </a:p>
          <a:p>
            <a:r>
              <a:rPr lang="en-ZA" dirty="0"/>
              <a:t>Water.</a:t>
            </a:r>
          </a:p>
        </p:txBody>
      </p:sp>
    </p:spTree>
    <p:extLst>
      <p:ext uri="{BB962C8B-B14F-4D97-AF65-F5344CB8AC3E}">
        <p14:creationId xmlns:p14="http://schemas.microsoft.com/office/powerpoint/2010/main" val="34261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66" y="1900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Commonly used lubricants and </a:t>
            </a:r>
            <a:r>
              <a:rPr lang="en-ZA" dirty="0" smtClean="0"/>
              <a:t>fluids</a:t>
            </a:r>
            <a:endParaRPr lang="en-ZA" b="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/>
          <a:stretch/>
        </p:blipFill>
        <p:spPr>
          <a:xfrm>
            <a:off x="735388" y="2708920"/>
            <a:ext cx="3548580" cy="248612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1"/>
          <a:stretch/>
        </p:blipFill>
        <p:spPr>
          <a:xfrm>
            <a:off x="5076056" y="1772816"/>
            <a:ext cx="2894531" cy="3711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548440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10.2 A gearbox</a:t>
            </a:r>
            <a:endParaRPr lang="en-GB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048226" y="5530575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10.3 Grease used on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a </a:t>
            </a:r>
            <a:r>
              <a:rPr lang="en-ZA" sz="2000" i="1" dirty="0"/>
              <a:t>roller chain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9672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Other consumables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2816"/>
            <a:ext cx="7721204" cy="6672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Filters.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Locking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Gaskets and gasket sealers.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Gloves.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Rags.</a:t>
            </a:r>
          </a:p>
        </p:txBody>
      </p:sp>
    </p:spTree>
    <p:extLst>
      <p:ext uri="{BB962C8B-B14F-4D97-AF65-F5344CB8AC3E}">
        <p14:creationId xmlns:p14="http://schemas.microsoft.com/office/powerpoint/2010/main" val="4483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Filters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16832"/>
            <a:ext cx="7039694" cy="4351338"/>
          </a:xfrm>
        </p:spPr>
        <p:txBody>
          <a:bodyPr/>
          <a:lstStyle/>
          <a:p>
            <a:r>
              <a:rPr lang="en-ZA" dirty="0" smtClean="0"/>
              <a:t>Used to remove substances such as water or dust from a system.</a:t>
            </a:r>
          </a:p>
          <a:p>
            <a:endParaRPr lang="en-ZA" dirty="0"/>
          </a:p>
          <a:p>
            <a:r>
              <a:rPr lang="en-ZA" dirty="0" smtClean="0"/>
              <a:t>Types include:</a:t>
            </a:r>
          </a:p>
          <a:p>
            <a:pPr lvl="1"/>
            <a:r>
              <a:rPr lang="en-ZA" dirty="0" smtClean="0"/>
              <a:t>Air filters.</a:t>
            </a:r>
          </a:p>
          <a:p>
            <a:pPr lvl="1"/>
            <a:r>
              <a:rPr lang="en-ZA" dirty="0" smtClean="0"/>
              <a:t>Oil filters.</a:t>
            </a:r>
          </a:p>
          <a:p>
            <a:pPr lvl="1"/>
            <a:r>
              <a:rPr lang="en-ZA" dirty="0" smtClean="0"/>
              <a:t>Fuel filters.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708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24969</TotalTime>
  <Words>996</Words>
  <Application>Microsoft Office PowerPoint</Application>
  <PresentationFormat>On-screen Show (4:3)</PresentationFormat>
  <Paragraphs>204</Paragraphs>
  <Slides>52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NCV template with logos</vt:lpstr>
      <vt:lpstr>Custom Design</vt:lpstr>
      <vt:lpstr>PowerPoint Presentation</vt:lpstr>
      <vt:lpstr>Engineering Systems </vt:lpstr>
      <vt:lpstr>Maintaining engineering systems</vt:lpstr>
      <vt:lpstr>Identifying consumables needed to maintain engineering systems</vt:lpstr>
      <vt:lpstr>Defining consumables</vt:lpstr>
      <vt:lpstr>Commonly used lubricants and fluids</vt:lpstr>
      <vt:lpstr>Commonly used lubricants and fluids</vt:lpstr>
      <vt:lpstr>Other consumables</vt:lpstr>
      <vt:lpstr>Filters</vt:lpstr>
      <vt:lpstr>Filters</vt:lpstr>
      <vt:lpstr>Filters</vt:lpstr>
      <vt:lpstr>VIDEO: Filters</vt:lpstr>
      <vt:lpstr>Locking devices</vt:lpstr>
      <vt:lpstr>Locking devices</vt:lpstr>
      <vt:lpstr>Locking devices</vt:lpstr>
      <vt:lpstr>Castle nuts</vt:lpstr>
      <vt:lpstr>Self-locking nuts</vt:lpstr>
      <vt:lpstr>O-rings</vt:lpstr>
      <vt:lpstr>Gaskets and gasket sealers</vt:lpstr>
      <vt:lpstr>Gaskets and gasket sealers</vt:lpstr>
      <vt:lpstr>Disposable gloves and rags</vt:lpstr>
      <vt:lpstr>Caring for engineering systems</vt:lpstr>
      <vt:lpstr>Manufacturers’ manuals</vt:lpstr>
      <vt:lpstr>Manufacturers’ manuals</vt:lpstr>
      <vt:lpstr>How to use a manual </vt:lpstr>
      <vt:lpstr>How to use a manual </vt:lpstr>
      <vt:lpstr>How to use a manual </vt:lpstr>
      <vt:lpstr>How to use a manual </vt:lpstr>
      <vt:lpstr>How to use a manual </vt:lpstr>
      <vt:lpstr>Bearings </vt:lpstr>
      <vt:lpstr>Bearings</vt:lpstr>
      <vt:lpstr>Bearings</vt:lpstr>
      <vt:lpstr>Bearings</vt:lpstr>
      <vt:lpstr>Bearings</vt:lpstr>
      <vt:lpstr>Bearings</vt:lpstr>
      <vt:lpstr>Bearings</vt:lpstr>
      <vt:lpstr>Bearing life</vt:lpstr>
      <vt:lpstr>Care of bearings</vt:lpstr>
      <vt:lpstr>Care of bearings</vt:lpstr>
      <vt:lpstr>Care of bearings</vt:lpstr>
      <vt:lpstr>Methods used to replace bearings</vt:lpstr>
      <vt:lpstr>Methods used to replace bearings</vt:lpstr>
      <vt:lpstr>Power cables</vt:lpstr>
      <vt:lpstr>Power cables</vt:lpstr>
      <vt:lpstr>Power cable guidelines</vt:lpstr>
      <vt:lpstr>Power cable guidelines</vt:lpstr>
      <vt:lpstr>Power cable guidelines</vt:lpstr>
      <vt:lpstr>Maintenance and care of portable drilling machines</vt:lpstr>
      <vt:lpstr>Maintenance and care of portable drilling machines</vt:lpstr>
      <vt:lpstr>Maintenance and care of portable drilling machines</vt:lpstr>
      <vt:lpstr>Maintenance and care of portable drilling machines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228</cp:revision>
  <dcterms:created xsi:type="dcterms:W3CDTF">2016-06-09T09:26:44Z</dcterms:created>
  <dcterms:modified xsi:type="dcterms:W3CDTF">2016-12-15T08:50:13Z</dcterms:modified>
</cp:coreProperties>
</file>